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4"/>
  </p:notesMasterIdLst>
  <p:sldIdLst>
    <p:sldId id="346" r:id="rId2"/>
    <p:sldId id="348" r:id="rId3"/>
    <p:sldId id="349" r:id="rId4"/>
    <p:sldId id="358" r:id="rId5"/>
    <p:sldId id="350" r:id="rId6"/>
    <p:sldId id="357" r:id="rId7"/>
    <p:sldId id="351" r:id="rId8"/>
    <p:sldId id="353" r:id="rId9"/>
    <p:sldId id="355" r:id="rId10"/>
    <p:sldId id="356" r:id="rId11"/>
    <p:sldId id="347" r:id="rId12"/>
    <p:sldId id="359" r:id="rId13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5" autoAdjust="0"/>
    <p:restoredTop sz="94840" autoAdjust="0"/>
  </p:normalViewPr>
  <p:slideViewPr>
    <p:cSldViewPr snapToGrid="0" snapToObjects="1">
      <p:cViewPr varScale="1">
        <p:scale>
          <a:sx n="110" d="100"/>
          <a:sy n="110" d="100"/>
        </p:scale>
        <p:origin x="50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27-10-2017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SaaS: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providing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business users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optimal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UX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perform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responsibility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efficient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pleasant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few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errors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/high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quality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endParaRPr lang="nl-NL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means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regardless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where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resides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(in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SaaS app or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custom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app)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they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able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data relevant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their</a:t>
            </a:r>
            <a:r>
              <a:rPr lang="nl-NL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nl-NL" sz="11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tasks</a:t>
            </a:r>
            <a:endParaRPr lang="nl-NL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052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http://www.oracle.com/webfolder/ux/applications/successStories/oracleApplicationsCloudRDK.html</a:t>
            </a:r>
          </a:p>
          <a:p>
            <a:r>
              <a:rPr lang="nl-NL" dirty="0" err="1" smtClean="0"/>
              <a:t>Conversational</a:t>
            </a:r>
            <a:r>
              <a:rPr lang="nl-NL" dirty="0" smtClean="0"/>
              <a:t> UI RDK:  https://apex.oracle.com/pls/apex/f?p=119076:1:0:::::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9706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http://www.oracle.com/technetwork/database/multilingual-engine/overview/index.html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0837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27-Oct-17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 smtClean="0"/>
              <a:t>User Interface &amp; SaaS Enablement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27-Oct-17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27-Oct-17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27-Oct-17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27-Oct-17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27-Oct-17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78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6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27-Oct-17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27-Oct-17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27-Oct-17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27-Oct-17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27-Oct-17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27-Oct-17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 smtClean="0"/>
              <a:t>User Interface &amp; SaaS Enablement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27-Oct-17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racle.com/technetwork/database/multilingual-engine/overview/index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youtube.com/watch?v=NMm_cIHeEZ0&amp;feature=youtu.be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User Experience &amp; </a:t>
            </a:r>
            <a:br>
              <a:rPr lang="en-US" dirty="0" smtClean="0"/>
            </a:br>
            <a:r>
              <a:rPr lang="en-US" dirty="0" smtClean="0"/>
              <a:t>UI development</a:t>
            </a:r>
            <a:br>
              <a:rPr lang="en-US" dirty="0" smtClean="0"/>
            </a:br>
            <a:r>
              <a:rPr lang="en-US" dirty="0" smtClean="0"/>
              <a:t>&amp; </a:t>
            </a:r>
            <a:br>
              <a:rPr lang="en-US" dirty="0" smtClean="0"/>
            </a:br>
            <a:r>
              <a:rPr lang="en-US" dirty="0" smtClean="0"/>
              <a:t>SaaS Enablement</a:t>
            </a:r>
            <a:endParaRPr lang="nl-NL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en-US" dirty="0" smtClean="0"/>
              <a:t>Oracle </a:t>
            </a:r>
            <a:r>
              <a:rPr lang="en-US" dirty="0" err="1" smtClean="0"/>
              <a:t>OpenWorld</a:t>
            </a:r>
            <a:r>
              <a:rPr lang="en-US" dirty="0" smtClean="0"/>
              <a:t> 2017 - Review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 dirty="0" smtClean="0"/>
              <a:t>AMIS Oracle </a:t>
            </a:r>
            <a:r>
              <a:rPr lang="en-US" dirty="0" err="1" smtClean="0"/>
              <a:t>OpenWorld</a:t>
            </a:r>
            <a:r>
              <a:rPr lang="en-US" dirty="0" smtClean="0"/>
              <a:t> 2017 Review – October 2017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pic>
        <p:nvPicPr>
          <p:cNvPr id="409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2254588"/>
            <a:ext cx="4634823" cy="231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>
            <a:endCxn id="9" idx="2"/>
          </p:cNvCxnSpPr>
          <p:nvPr/>
        </p:nvCxnSpPr>
        <p:spPr>
          <a:xfrm flipV="1">
            <a:off x="3164718" y="2728826"/>
            <a:ext cx="3393001" cy="422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 smtClean="0"/>
              <a:t>UI </a:t>
            </a:r>
            <a:r>
              <a:rPr lang="nl-NL" sz="2800" dirty="0" err="1" smtClean="0"/>
              <a:t>Implementation</a:t>
            </a:r>
            <a:r>
              <a:rPr lang="nl-NL" sz="2800" dirty="0" smtClean="0"/>
              <a:t> </a:t>
            </a:r>
            <a:r>
              <a:rPr lang="nl-NL" sz="2800" dirty="0" err="1" smtClean="0"/>
              <a:t>with</a:t>
            </a:r>
            <a:r>
              <a:rPr lang="nl-NL" sz="2800" dirty="0" smtClean="0"/>
              <a:t> Oracle PaaS</a:t>
            </a:r>
            <a:endParaRPr lang="nl-NL" sz="2800" dirty="0"/>
          </a:p>
        </p:txBody>
      </p:sp>
      <p:sp>
        <p:nvSpPr>
          <p:cNvPr id="5" name="Cloud 4"/>
          <p:cNvSpPr/>
          <p:nvPr/>
        </p:nvSpPr>
        <p:spPr>
          <a:xfrm>
            <a:off x="2133319" y="1885910"/>
            <a:ext cx="1512318" cy="986295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SaaS X</a:t>
            </a:r>
            <a:endParaRPr lang="nl-NL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Cloud 7"/>
          <p:cNvSpPr/>
          <p:nvPr/>
        </p:nvSpPr>
        <p:spPr>
          <a:xfrm>
            <a:off x="3903754" y="2813757"/>
            <a:ext cx="1512318" cy="986295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 dirty="0"/>
          </a:p>
          <a:p>
            <a:pPr algn="ctr"/>
            <a:endParaRPr lang="en-US" sz="712" dirty="0"/>
          </a:p>
          <a:p>
            <a:pPr algn="ctr"/>
            <a:endParaRPr lang="en-US" sz="712" dirty="0"/>
          </a:p>
          <a:p>
            <a:pPr algn="ctr"/>
            <a:r>
              <a:rPr lang="en-US" sz="712" dirty="0"/>
              <a:t>PaaS X</a:t>
            </a:r>
            <a:endParaRPr lang="nl-NL" sz="712" dirty="0"/>
          </a:p>
        </p:txBody>
      </p:sp>
      <p:sp>
        <p:nvSpPr>
          <p:cNvPr id="9" name="Cloud 8"/>
          <p:cNvSpPr/>
          <p:nvPr/>
        </p:nvSpPr>
        <p:spPr>
          <a:xfrm>
            <a:off x="6553028" y="2235679"/>
            <a:ext cx="1512318" cy="986295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SaaS Y</a:t>
            </a:r>
            <a:endParaRPr lang="nl-NL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188683" y="3017408"/>
            <a:ext cx="942460" cy="42374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12" dirty="0"/>
              <a:t>Custom App B</a:t>
            </a:r>
            <a:endParaRPr lang="nl-NL" sz="712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84471" y="4032927"/>
            <a:ext cx="83798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11443" y="4032927"/>
            <a:ext cx="9637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On Premises</a:t>
            </a:r>
            <a:endParaRPr lang="nl-NL" sz="1050" dirty="0" err="1"/>
          </a:p>
        </p:txBody>
      </p:sp>
      <p:cxnSp>
        <p:nvCxnSpPr>
          <p:cNvPr id="14" name="Straight Connector 13"/>
          <p:cNvCxnSpPr/>
          <p:nvPr/>
        </p:nvCxnSpPr>
        <p:spPr>
          <a:xfrm>
            <a:off x="584471" y="1850293"/>
            <a:ext cx="83798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129787" y="1620544"/>
            <a:ext cx="16962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3</a:t>
            </a:r>
            <a:r>
              <a:rPr lang="en-US" sz="1050" baseline="30000" dirty="0"/>
              <a:t>rd</a:t>
            </a:r>
            <a:r>
              <a:rPr lang="en-US" sz="1050" dirty="0"/>
              <a:t> Parties/Public Internet</a:t>
            </a:r>
            <a:endParaRPr lang="nl-NL" sz="1050" dirty="0" err="1"/>
          </a:p>
        </p:txBody>
      </p:sp>
      <p:sp>
        <p:nvSpPr>
          <p:cNvPr id="13" name="Rectangle 12"/>
          <p:cNvSpPr/>
          <p:nvPr/>
        </p:nvSpPr>
        <p:spPr>
          <a:xfrm>
            <a:off x="3912396" y="4544339"/>
            <a:ext cx="1218746" cy="4091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Rounded Rectangle 15"/>
          <p:cNvSpPr/>
          <p:nvPr/>
        </p:nvSpPr>
        <p:spPr>
          <a:xfrm>
            <a:off x="3894146" y="1474403"/>
            <a:ext cx="1351588" cy="52458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B2B Partner Portal</a:t>
            </a:r>
            <a:endParaRPr lang="nl-NL" sz="1000" dirty="0"/>
          </a:p>
        </p:txBody>
      </p:sp>
      <p:sp>
        <p:nvSpPr>
          <p:cNvPr id="18" name="Rounded Rectangle 17"/>
          <p:cNvSpPr/>
          <p:nvPr/>
        </p:nvSpPr>
        <p:spPr>
          <a:xfrm>
            <a:off x="5542558" y="1474403"/>
            <a:ext cx="1351588" cy="52458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5" dirty="0" err="1"/>
              <a:t>WebShop</a:t>
            </a:r>
            <a:r>
              <a:rPr lang="en-US" sz="1055" dirty="0"/>
              <a:t> &amp; Customer Service Web &amp; </a:t>
            </a:r>
            <a:r>
              <a:rPr lang="en-US" sz="1055" dirty="0" err="1"/>
              <a:t>ChatBot</a:t>
            </a:r>
            <a:endParaRPr lang="nl-NL" sz="1055" dirty="0"/>
          </a:p>
        </p:txBody>
      </p:sp>
      <p:sp>
        <p:nvSpPr>
          <p:cNvPr id="19" name="Rounded Rectangle 18"/>
          <p:cNvSpPr/>
          <p:nvPr/>
        </p:nvSpPr>
        <p:spPr>
          <a:xfrm>
            <a:off x="5571908" y="4224322"/>
            <a:ext cx="1351588" cy="524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ERP</a:t>
            </a:r>
            <a:endParaRPr lang="nl-NL" sz="1200" dirty="0"/>
          </a:p>
        </p:txBody>
      </p:sp>
      <p:sp>
        <p:nvSpPr>
          <p:cNvPr id="20" name="Rounded Rectangle 19"/>
          <p:cNvSpPr/>
          <p:nvPr/>
        </p:nvSpPr>
        <p:spPr>
          <a:xfrm>
            <a:off x="2632145" y="4224322"/>
            <a:ext cx="1351588" cy="5245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Custom App A</a:t>
            </a:r>
            <a:endParaRPr lang="nl-NL" sz="1200" dirty="0"/>
          </a:p>
        </p:txBody>
      </p:sp>
      <p:sp>
        <p:nvSpPr>
          <p:cNvPr id="3" name="Rounded Rectangle 2"/>
          <p:cNvSpPr/>
          <p:nvPr/>
        </p:nvSpPr>
        <p:spPr>
          <a:xfrm>
            <a:off x="1049479" y="1474403"/>
            <a:ext cx="1001046" cy="53572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5" dirty="0"/>
              <a:t>Mobile App for service engineers</a:t>
            </a:r>
            <a:endParaRPr lang="nl-NL" sz="1055" dirty="0"/>
          </a:p>
        </p:txBody>
      </p:sp>
      <p:sp>
        <p:nvSpPr>
          <p:cNvPr id="30" name="Rounded Rectangle 29"/>
          <p:cNvSpPr/>
          <p:nvPr/>
        </p:nvSpPr>
        <p:spPr>
          <a:xfrm>
            <a:off x="5742403" y="3229279"/>
            <a:ext cx="1151743" cy="52458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/>
              <a:t>UI for Planning Staff</a:t>
            </a:r>
            <a:endParaRPr lang="nl-NL" sz="712" dirty="0"/>
          </a:p>
        </p:txBody>
      </p:sp>
      <p:cxnSp>
        <p:nvCxnSpPr>
          <p:cNvPr id="7" name="Straight Arrow Connector 6"/>
          <p:cNvCxnSpPr>
            <a:stCxn id="30" idx="2"/>
          </p:cNvCxnSpPr>
          <p:nvPr/>
        </p:nvCxnSpPr>
        <p:spPr>
          <a:xfrm flipH="1">
            <a:off x="6218352" y="3753861"/>
            <a:ext cx="99923" cy="5225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2"/>
          </p:cNvCxnSpPr>
          <p:nvPr/>
        </p:nvCxnSpPr>
        <p:spPr>
          <a:xfrm>
            <a:off x="6218352" y="1998985"/>
            <a:ext cx="563395" cy="333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6" idx="0"/>
          </p:cNvCxnSpPr>
          <p:nvPr/>
        </p:nvCxnSpPr>
        <p:spPr>
          <a:xfrm flipH="1">
            <a:off x="4659913" y="1978003"/>
            <a:ext cx="1258562" cy="1039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2"/>
            <a:endCxn id="5" idx="0"/>
          </p:cNvCxnSpPr>
          <p:nvPr/>
        </p:nvCxnSpPr>
        <p:spPr>
          <a:xfrm flipH="1">
            <a:off x="3644377" y="1998985"/>
            <a:ext cx="925563" cy="380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00773" y="1998985"/>
            <a:ext cx="1648412" cy="659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2022435" y="3105080"/>
            <a:ext cx="1151743" cy="52458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12" dirty="0"/>
              <a:t>Workflow</a:t>
            </a:r>
            <a:endParaRPr lang="nl-NL" sz="712" dirty="0"/>
          </a:p>
        </p:txBody>
      </p:sp>
      <p:cxnSp>
        <p:nvCxnSpPr>
          <p:cNvPr id="41" name="Straight Arrow Connector 40"/>
          <p:cNvCxnSpPr>
            <a:stCxn id="40" idx="0"/>
          </p:cNvCxnSpPr>
          <p:nvPr/>
        </p:nvCxnSpPr>
        <p:spPr>
          <a:xfrm flipH="1" flipV="1">
            <a:off x="2598306" y="2741248"/>
            <a:ext cx="1" cy="363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3"/>
            <a:endCxn id="6" idx="1"/>
          </p:cNvCxnSpPr>
          <p:nvPr/>
        </p:nvCxnSpPr>
        <p:spPr>
          <a:xfrm flipV="1">
            <a:off x="3174178" y="3229279"/>
            <a:ext cx="1014505" cy="138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2"/>
          </p:cNvCxnSpPr>
          <p:nvPr/>
        </p:nvCxnSpPr>
        <p:spPr>
          <a:xfrm>
            <a:off x="2598307" y="3629662"/>
            <a:ext cx="214459" cy="6005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782636" y="1998985"/>
            <a:ext cx="350683" cy="333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>
          <a:xfrm>
            <a:off x="6787168" y="3747998"/>
            <a:ext cx="110528" cy="482188"/>
          </a:xfrm>
          <a:custGeom>
            <a:avLst/>
            <a:gdLst>
              <a:gd name="connsiteX0" fmla="*/ 0 w 209601"/>
              <a:gd name="connsiteY0" fmla="*/ 0 h 914400"/>
              <a:gd name="connsiteX1" fmla="*/ 207818 w 209601"/>
              <a:gd name="connsiteY1" fmla="*/ 277091 h 914400"/>
              <a:gd name="connsiteX2" fmla="*/ 83127 w 209601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601" h="914400">
                <a:moveTo>
                  <a:pt x="0" y="0"/>
                </a:moveTo>
                <a:cubicBezTo>
                  <a:pt x="96981" y="62345"/>
                  <a:pt x="193963" y="124691"/>
                  <a:pt x="207818" y="277091"/>
                </a:cubicBezTo>
                <a:cubicBezTo>
                  <a:pt x="221673" y="429491"/>
                  <a:pt x="152400" y="671945"/>
                  <a:pt x="83127" y="914400"/>
                </a:cubicBezTo>
              </a:path>
            </a:pathLst>
          </a:custGeom>
          <a:noFill/>
          <a:ln w="28575"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32" name="Rectangle 31"/>
          <p:cNvSpPr/>
          <p:nvPr/>
        </p:nvSpPr>
        <p:spPr>
          <a:xfrm>
            <a:off x="394855" y="1312664"/>
            <a:ext cx="8504936" cy="3660187"/>
          </a:xfrm>
          <a:prstGeom prst="rect">
            <a:avLst/>
          </a:prstGeom>
          <a:solidFill>
            <a:schemeClr val="bg1">
              <a:lumMod val="85000"/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34" name="Cloud 33"/>
          <p:cNvSpPr/>
          <p:nvPr/>
        </p:nvSpPr>
        <p:spPr>
          <a:xfrm>
            <a:off x="5026296" y="2134900"/>
            <a:ext cx="908146" cy="47122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API </a:t>
            </a:r>
            <a:endParaRPr lang="nl-NL" sz="1400" dirty="0"/>
          </a:p>
        </p:txBody>
      </p:sp>
      <p:sp>
        <p:nvSpPr>
          <p:cNvPr id="36" name="Cloud 35"/>
          <p:cNvSpPr/>
          <p:nvPr/>
        </p:nvSpPr>
        <p:spPr>
          <a:xfrm>
            <a:off x="3867744" y="2850743"/>
            <a:ext cx="1367521" cy="47122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49" dirty="0"/>
              <a:t>Data Visualization</a:t>
            </a:r>
            <a:endParaRPr lang="nl-NL" sz="949" dirty="0"/>
          </a:p>
        </p:txBody>
      </p:sp>
      <p:sp>
        <p:nvSpPr>
          <p:cNvPr id="37" name="Cloud 36"/>
          <p:cNvSpPr/>
          <p:nvPr/>
        </p:nvSpPr>
        <p:spPr>
          <a:xfrm>
            <a:off x="5847198" y="1968382"/>
            <a:ext cx="1242157" cy="47122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5" dirty="0"/>
              <a:t>Intelligent Bots</a:t>
            </a:r>
            <a:endParaRPr lang="nl-NL" sz="1055" dirty="0"/>
          </a:p>
        </p:txBody>
      </p:sp>
      <p:sp>
        <p:nvSpPr>
          <p:cNvPr id="42" name="Cloud 41"/>
          <p:cNvSpPr/>
          <p:nvPr/>
        </p:nvSpPr>
        <p:spPr>
          <a:xfrm>
            <a:off x="5923068" y="3074861"/>
            <a:ext cx="908146" cy="47122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49" dirty="0"/>
              <a:t>APEX on </a:t>
            </a:r>
            <a:r>
              <a:rPr lang="en-US" sz="949" dirty="0" err="1"/>
              <a:t>DBaaS</a:t>
            </a:r>
            <a:endParaRPr lang="nl-NL" sz="949" dirty="0"/>
          </a:p>
        </p:txBody>
      </p:sp>
      <p:sp>
        <p:nvSpPr>
          <p:cNvPr id="44" name="Cloud 43"/>
          <p:cNvSpPr/>
          <p:nvPr/>
        </p:nvSpPr>
        <p:spPr>
          <a:xfrm>
            <a:off x="913617" y="3223272"/>
            <a:ext cx="1150914" cy="47122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5" dirty="0"/>
              <a:t>Visual Builder</a:t>
            </a:r>
            <a:endParaRPr lang="nl-NL" sz="1055" dirty="0"/>
          </a:p>
        </p:txBody>
      </p:sp>
      <p:sp>
        <p:nvSpPr>
          <p:cNvPr id="46" name="Cloud 45"/>
          <p:cNvSpPr/>
          <p:nvPr/>
        </p:nvSpPr>
        <p:spPr>
          <a:xfrm>
            <a:off x="1895386" y="2839247"/>
            <a:ext cx="908146" cy="47122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PCS</a:t>
            </a:r>
            <a:endParaRPr lang="nl-NL" sz="1200" dirty="0"/>
          </a:p>
        </p:txBody>
      </p:sp>
      <p:sp>
        <p:nvSpPr>
          <p:cNvPr id="47" name="Cloud 46"/>
          <p:cNvSpPr/>
          <p:nvPr/>
        </p:nvSpPr>
        <p:spPr>
          <a:xfrm>
            <a:off x="1331286" y="1714379"/>
            <a:ext cx="908146" cy="47122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Mobile</a:t>
            </a:r>
            <a:endParaRPr lang="nl-NL" sz="1050" dirty="0"/>
          </a:p>
        </p:txBody>
      </p:sp>
      <p:sp>
        <p:nvSpPr>
          <p:cNvPr id="48" name="Cloud 47"/>
          <p:cNvSpPr/>
          <p:nvPr/>
        </p:nvSpPr>
        <p:spPr>
          <a:xfrm>
            <a:off x="5041116" y="3223272"/>
            <a:ext cx="1062269" cy="47122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5" dirty="0"/>
              <a:t>ADF on JCS</a:t>
            </a:r>
            <a:endParaRPr lang="nl-NL" sz="1055" dirty="0"/>
          </a:p>
        </p:txBody>
      </p:sp>
      <p:sp>
        <p:nvSpPr>
          <p:cNvPr id="50" name="Cloud 49"/>
          <p:cNvSpPr/>
          <p:nvPr/>
        </p:nvSpPr>
        <p:spPr>
          <a:xfrm>
            <a:off x="3529660" y="2060338"/>
            <a:ext cx="1017854" cy="47122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5" dirty="0"/>
              <a:t>JET on ACCS</a:t>
            </a:r>
            <a:endParaRPr lang="nl-NL" sz="1055" dirty="0"/>
          </a:p>
        </p:txBody>
      </p:sp>
      <p:sp>
        <p:nvSpPr>
          <p:cNvPr id="51" name="Rounded Rectangle 50"/>
          <p:cNvSpPr/>
          <p:nvPr/>
        </p:nvSpPr>
        <p:spPr>
          <a:xfrm>
            <a:off x="4256818" y="4297574"/>
            <a:ext cx="1058389" cy="44925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Form, ADF, APEX, JET</a:t>
            </a:r>
            <a:endParaRPr lang="nl-NL" sz="1000" dirty="0"/>
          </a:p>
        </p:txBody>
      </p:sp>
      <p:sp>
        <p:nvSpPr>
          <p:cNvPr id="53" name="Cloud 52"/>
          <p:cNvSpPr/>
          <p:nvPr/>
        </p:nvSpPr>
        <p:spPr>
          <a:xfrm>
            <a:off x="2331784" y="3365995"/>
            <a:ext cx="1467848" cy="47122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49" dirty="0"/>
              <a:t>Conversations /Social Network</a:t>
            </a:r>
            <a:endParaRPr lang="nl-NL" sz="949" dirty="0"/>
          </a:p>
        </p:txBody>
      </p:sp>
      <p:sp>
        <p:nvSpPr>
          <p:cNvPr id="55" name="Cloud 54"/>
          <p:cNvSpPr/>
          <p:nvPr/>
        </p:nvSpPr>
        <p:spPr>
          <a:xfrm>
            <a:off x="891927" y="2000766"/>
            <a:ext cx="754727" cy="293698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49" dirty="0"/>
              <a:t>MAX</a:t>
            </a:r>
            <a:endParaRPr lang="nl-NL" sz="949" dirty="0"/>
          </a:p>
        </p:txBody>
      </p:sp>
      <p:sp>
        <p:nvSpPr>
          <p:cNvPr id="56" name="Cloud 55"/>
          <p:cNvSpPr/>
          <p:nvPr/>
        </p:nvSpPr>
        <p:spPr>
          <a:xfrm>
            <a:off x="6637015" y="1739817"/>
            <a:ext cx="1213851" cy="427498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49" dirty="0"/>
              <a:t>Content &amp; Experience</a:t>
            </a:r>
            <a:endParaRPr lang="nl-NL" sz="949" dirty="0"/>
          </a:p>
        </p:txBody>
      </p:sp>
      <p:sp>
        <p:nvSpPr>
          <p:cNvPr id="57" name="Cloud 56"/>
          <p:cNvSpPr/>
          <p:nvPr/>
        </p:nvSpPr>
        <p:spPr>
          <a:xfrm>
            <a:off x="4819368" y="2760252"/>
            <a:ext cx="1039169" cy="32747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Analytics</a:t>
            </a:r>
            <a:endParaRPr lang="nl-NL" sz="900" dirty="0"/>
          </a:p>
        </p:txBody>
      </p:sp>
    </p:spTree>
    <p:extLst>
      <p:ext uri="{BB962C8B-B14F-4D97-AF65-F5344CB8AC3E}">
        <p14:creationId xmlns:p14="http://schemas.microsoft.com/office/powerpoint/2010/main" val="328820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Most striking</a:t>
            </a:r>
            <a:endParaRPr lang="nl-NL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936000"/>
            <a:ext cx="7343342" cy="3780000"/>
          </a:xfrm>
        </p:spPr>
        <p:txBody>
          <a:bodyPr/>
          <a:lstStyle/>
          <a:p>
            <a:r>
              <a:rPr lang="en-US" dirty="0" smtClean="0"/>
              <a:t>JET</a:t>
            </a:r>
          </a:p>
          <a:p>
            <a:pPr lvl="1"/>
            <a:r>
              <a:rPr lang="en-US" dirty="0" smtClean="0"/>
              <a:t>JET 4.0 (New custom element syntax, CDN, CLI, improved UI components)</a:t>
            </a:r>
          </a:p>
          <a:p>
            <a:pPr lvl="1"/>
            <a:r>
              <a:rPr lang="en-US" dirty="0" smtClean="0"/>
              <a:t>Upcoming RDK from OAUX team</a:t>
            </a:r>
            <a:endParaRPr lang="en-US" dirty="0"/>
          </a:p>
          <a:p>
            <a:r>
              <a:rPr lang="en-US" dirty="0" smtClean="0"/>
              <a:t>Visual Builder Cloud</a:t>
            </a:r>
          </a:p>
          <a:p>
            <a:r>
              <a:rPr lang="en-US" dirty="0" smtClean="0"/>
              <a:t>MAX</a:t>
            </a:r>
          </a:p>
          <a:p>
            <a:pPr lvl="1"/>
            <a:r>
              <a:rPr lang="en-US" dirty="0" smtClean="0"/>
              <a:t>Offline</a:t>
            </a:r>
          </a:p>
          <a:p>
            <a:r>
              <a:rPr lang="en-US" dirty="0" smtClean="0"/>
              <a:t>Mobile Cloud</a:t>
            </a:r>
          </a:p>
          <a:p>
            <a:pPr lvl="1"/>
            <a:r>
              <a:rPr lang="en-US" dirty="0" smtClean="0"/>
              <a:t>Intelligent Bots</a:t>
            </a:r>
          </a:p>
          <a:p>
            <a:pPr lvl="1"/>
            <a:r>
              <a:rPr lang="en-US" dirty="0" smtClean="0"/>
              <a:t>RDK from OAUX team for Conversational UI</a:t>
            </a:r>
          </a:p>
          <a:p>
            <a:r>
              <a:rPr lang="en-US" dirty="0" smtClean="0"/>
              <a:t>ADF</a:t>
            </a:r>
          </a:p>
          <a:p>
            <a:r>
              <a:rPr lang="en-US" dirty="0" smtClean="0"/>
              <a:t>APEX</a:t>
            </a:r>
          </a:p>
          <a:p>
            <a:r>
              <a:rPr lang="en-US" dirty="0" smtClean="0"/>
              <a:t>Forms</a:t>
            </a:r>
          </a:p>
          <a:p>
            <a:r>
              <a:rPr lang="en-US" dirty="0" err="1" smtClean="0"/>
              <a:t>SQLcl</a:t>
            </a:r>
            <a:r>
              <a:rPr lang="en-US" dirty="0" smtClean="0"/>
              <a:t> (&amp; SQL Developer)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51678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News for Database Developers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 Developer (17.3, from now on quarterly releases)</a:t>
            </a:r>
          </a:p>
          <a:p>
            <a:pPr lvl="1"/>
            <a:r>
              <a:rPr lang="en-US" dirty="0" smtClean="0"/>
              <a:t>Browser based</a:t>
            </a:r>
          </a:p>
          <a:p>
            <a:pPr lvl="1"/>
            <a:r>
              <a:rPr lang="en-US" dirty="0" smtClean="0"/>
              <a:t>New features: </a:t>
            </a:r>
            <a:r>
              <a:rPr lang="en-US" dirty="0" err="1" smtClean="0"/>
              <a:t>Sharding</a:t>
            </a:r>
            <a:r>
              <a:rPr lang="en-US" dirty="0" smtClean="0"/>
              <a:t>, formatter, database search</a:t>
            </a:r>
          </a:p>
          <a:p>
            <a:pPr lvl="1"/>
            <a:r>
              <a:rPr lang="en-US" dirty="0" smtClean="0"/>
              <a:t>AWS </a:t>
            </a:r>
            <a:r>
              <a:rPr lang="en-US" dirty="0" err="1" smtClean="0"/>
              <a:t>RedShift</a:t>
            </a:r>
            <a:r>
              <a:rPr lang="en-US" dirty="0" smtClean="0"/>
              <a:t> Migration support</a:t>
            </a:r>
          </a:p>
          <a:p>
            <a:r>
              <a:rPr lang="en-US" dirty="0" err="1" smtClean="0"/>
              <a:t>SQLcl</a:t>
            </a:r>
            <a:r>
              <a:rPr lang="en-US" dirty="0" smtClean="0"/>
              <a:t> (in line editing, 3</a:t>
            </a:r>
            <a:r>
              <a:rPr lang="en-US" baseline="30000" dirty="0" smtClean="0"/>
              <a:t>rd</a:t>
            </a:r>
            <a:r>
              <a:rPr lang="en-US" dirty="0" smtClean="0"/>
              <a:t> party database,..)</a:t>
            </a:r>
          </a:p>
          <a:p>
            <a:r>
              <a:rPr lang="en-US" dirty="0" smtClean="0"/>
              <a:t>ORDS</a:t>
            </a:r>
          </a:p>
          <a:p>
            <a:pPr lvl="1"/>
            <a:r>
              <a:rPr lang="en-US" dirty="0" smtClean="0"/>
              <a:t>REST SQL, REST for OPS, REST Driver, Swagger Support</a:t>
            </a:r>
          </a:p>
          <a:p>
            <a:r>
              <a:rPr lang="en-US" dirty="0" smtClean="0"/>
              <a:t>Oracle Database 18c XE – (almost) all options </a:t>
            </a:r>
            <a:r>
              <a:rPr lang="en-US" dirty="0" err="1" smtClean="0"/>
              <a:t>incl</a:t>
            </a:r>
            <a:r>
              <a:rPr lang="en-US" dirty="0" smtClean="0"/>
              <a:t> 4 PDBs</a:t>
            </a:r>
          </a:p>
          <a:p>
            <a:pPr lvl="1"/>
            <a:r>
              <a:rPr lang="en-US" dirty="0" smtClean="0"/>
              <a:t>12 GB storage (and compression), 2 GB SGA, 2 CPU</a:t>
            </a:r>
          </a:p>
          <a:p>
            <a:r>
              <a:rPr lang="en-US" dirty="0" smtClean="0"/>
              <a:t>Database Free Cloud Service (1 GB storage)</a:t>
            </a:r>
          </a:p>
          <a:p>
            <a:r>
              <a:rPr lang="en-US" dirty="0" smtClean="0"/>
              <a:t>Polyglot Database (powered by </a:t>
            </a:r>
            <a:r>
              <a:rPr lang="en-US" dirty="0" err="1" smtClean="0"/>
              <a:t>Graal</a:t>
            </a:r>
            <a:r>
              <a:rPr lang="en-US" dirty="0" smtClean="0"/>
              <a:t> VM)</a:t>
            </a:r>
          </a:p>
          <a:p>
            <a:pPr lvl="1"/>
            <a:r>
              <a:rPr lang="en-US" dirty="0" smtClean="0"/>
              <a:t>Expose JavaScript NPM modules as PL/SQL functions</a:t>
            </a:r>
            <a:br>
              <a:rPr lang="en-US" dirty="0" smtClean="0"/>
            </a:br>
            <a:r>
              <a:rPr lang="en-US" sz="1100" dirty="0"/>
              <a:t>(Download: </a:t>
            </a:r>
            <a:r>
              <a:rPr lang="en-US" sz="1100" dirty="0">
                <a:hlinkClick r:id="rId3"/>
              </a:rPr>
              <a:t>http://</a:t>
            </a:r>
            <a:r>
              <a:rPr lang="en-US" sz="1100" dirty="0" smtClean="0">
                <a:hlinkClick r:id="rId3"/>
              </a:rPr>
              <a:t>www.oracle.com/technetwork/database/multilingual-engine/overview/index.html</a:t>
            </a:r>
            <a:r>
              <a:rPr lang="en-US" sz="1100" dirty="0" smtClean="0"/>
              <a:t>) </a:t>
            </a:r>
            <a:endParaRPr lang="nl-NL" sz="11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User Interface &amp; SaaS Enablement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767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Enterprise User Experience</a:t>
            </a:r>
            <a:endParaRPr lang="nl-NL" sz="2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nl-NL" sz="1800" dirty="0" smtClean="0"/>
              <a:t>Enterprise IT users </a:t>
            </a:r>
            <a:r>
              <a:rPr lang="nl-NL" sz="1800" dirty="0" err="1" smtClean="0"/>
              <a:t>require</a:t>
            </a:r>
            <a:r>
              <a:rPr lang="nl-NL" sz="1800" dirty="0" smtClean="0"/>
              <a:t> a UX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perform</a:t>
            </a:r>
            <a:r>
              <a:rPr lang="nl-NL" sz="1800" dirty="0"/>
              <a:t> </a:t>
            </a:r>
            <a:r>
              <a:rPr lang="nl-NL" sz="1800" dirty="0" err="1"/>
              <a:t>the</a:t>
            </a:r>
            <a:r>
              <a:rPr lang="nl-NL" sz="1800" dirty="0"/>
              <a:t> </a:t>
            </a:r>
            <a:r>
              <a:rPr lang="nl-NL" sz="1800" dirty="0" err="1"/>
              <a:t>tasks</a:t>
            </a:r>
            <a:r>
              <a:rPr lang="nl-NL" sz="1800" dirty="0"/>
              <a:t> </a:t>
            </a:r>
            <a:r>
              <a:rPr lang="nl-NL" sz="1800" dirty="0" err="1"/>
              <a:t>they</a:t>
            </a:r>
            <a:r>
              <a:rPr lang="nl-NL" sz="1800" dirty="0"/>
              <a:t> have </a:t>
            </a:r>
            <a:r>
              <a:rPr lang="nl-NL" sz="1800" dirty="0" err="1"/>
              <a:t>responsibility</a:t>
            </a:r>
            <a:r>
              <a:rPr lang="nl-NL" sz="1800" dirty="0"/>
              <a:t> </a:t>
            </a:r>
            <a:r>
              <a:rPr lang="nl-NL" sz="1800" dirty="0" err="1" smtClean="0"/>
              <a:t>for</a:t>
            </a:r>
            <a:r>
              <a:rPr lang="nl-NL" sz="1800" dirty="0" smtClean="0"/>
              <a:t> in way </a:t>
            </a:r>
            <a:r>
              <a:rPr lang="nl-NL" sz="1800" dirty="0" err="1" smtClean="0"/>
              <a:t>that</a:t>
            </a:r>
            <a:r>
              <a:rPr lang="nl-NL" sz="1800" dirty="0" smtClean="0"/>
              <a:t> is</a:t>
            </a:r>
            <a:endParaRPr lang="nl-NL" sz="1800" dirty="0"/>
          </a:p>
          <a:p>
            <a:pPr lvl="1"/>
            <a:r>
              <a:rPr lang="nl-NL" sz="1800" dirty="0"/>
              <a:t> </a:t>
            </a:r>
            <a:r>
              <a:rPr lang="nl-NL" sz="1800" dirty="0" err="1"/>
              <a:t>Efficient</a:t>
            </a:r>
            <a:r>
              <a:rPr lang="nl-NL" sz="1800" dirty="0"/>
              <a:t>, </a:t>
            </a:r>
            <a:r>
              <a:rPr lang="nl-NL" sz="1800" dirty="0" err="1"/>
              <a:t>pleasant</a:t>
            </a:r>
            <a:r>
              <a:rPr lang="nl-NL" sz="1800" dirty="0"/>
              <a:t>, </a:t>
            </a:r>
            <a:r>
              <a:rPr lang="nl-NL" sz="1800" dirty="0" err="1"/>
              <a:t>with</a:t>
            </a:r>
            <a:r>
              <a:rPr lang="nl-NL" sz="1800" dirty="0"/>
              <a:t> few </a:t>
            </a:r>
            <a:r>
              <a:rPr lang="nl-NL" sz="1800" dirty="0" err="1"/>
              <a:t>errors</a:t>
            </a:r>
            <a:r>
              <a:rPr lang="nl-NL" sz="1800" dirty="0"/>
              <a:t>/high </a:t>
            </a:r>
            <a:r>
              <a:rPr lang="nl-NL" sz="1800" dirty="0" err="1"/>
              <a:t>quality</a:t>
            </a:r>
            <a:r>
              <a:rPr lang="nl-NL" sz="1800" dirty="0"/>
              <a:t> </a:t>
            </a:r>
          </a:p>
          <a:p>
            <a:r>
              <a:rPr lang="nl-NL" sz="1800" dirty="0" err="1"/>
              <a:t>Regardless</a:t>
            </a:r>
            <a:r>
              <a:rPr lang="nl-NL" sz="1800" dirty="0"/>
              <a:t> of </a:t>
            </a:r>
            <a:r>
              <a:rPr lang="nl-NL" sz="1800" dirty="0" err="1"/>
              <a:t>where</a:t>
            </a:r>
            <a:r>
              <a:rPr lang="nl-NL" sz="1800" dirty="0"/>
              <a:t> </a:t>
            </a:r>
            <a:r>
              <a:rPr lang="nl-NL" sz="1800" dirty="0" smtClean="0"/>
              <a:t>data </a:t>
            </a:r>
            <a:r>
              <a:rPr lang="nl-NL" sz="1800" dirty="0" err="1" smtClean="0"/>
              <a:t>and</a:t>
            </a:r>
            <a:r>
              <a:rPr lang="nl-NL" sz="1800" dirty="0" smtClean="0"/>
              <a:t> business logic </a:t>
            </a:r>
            <a:r>
              <a:rPr lang="nl-NL" sz="1800" dirty="0" err="1" smtClean="0"/>
              <a:t>resides</a:t>
            </a:r>
            <a:r>
              <a:rPr lang="nl-NL" sz="1800" dirty="0" smtClean="0"/>
              <a:t> – users </a:t>
            </a:r>
            <a:r>
              <a:rPr lang="nl-NL" sz="1800" dirty="0" err="1" smtClean="0"/>
              <a:t>should</a:t>
            </a:r>
            <a:r>
              <a:rPr lang="nl-NL" sz="1800" dirty="0" smtClean="0"/>
              <a:t> </a:t>
            </a:r>
            <a:r>
              <a:rPr lang="nl-NL" sz="1800" dirty="0" err="1"/>
              <a:t>see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</a:t>
            </a:r>
            <a:r>
              <a:rPr lang="nl-NL" sz="1800" dirty="0" err="1"/>
              <a:t>be</a:t>
            </a:r>
            <a:r>
              <a:rPr lang="nl-NL" sz="1800" dirty="0"/>
              <a:t> </a:t>
            </a:r>
            <a:r>
              <a:rPr lang="nl-NL" sz="1800" dirty="0" err="1"/>
              <a:t>able</a:t>
            </a:r>
            <a:r>
              <a:rPr lang="nl-NL" sz="1800" dirty="0"/>
              <a:t>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interact</a:t>
            </a:r>
            <a:r>
              <a:rPr lang="nl-NL" sz="1800" dirty="0"/>
              <a:t> </a:t>
            </a:r>
            <a:r>
              <a:rPr lang="nl-NL" sz="1800" dirty="0" err="1"/>
              <a:t>with</a:t>
            </a:r>
            <a:r>
              <a:rPr lang="nl-NL" sz="1800" dirty="0"/>
              <a:t> </a:t>
            </a:r>
            <a:r>
              <a:rPr lang="nl-NL" sz="1800" dirty="0" err="1"/>
              <a:t>all</a:t>
            </a:r>
            <a:r>
              <a:rPr lang="nl-NL" sz="1800" dirty="0"/>
              <a:t> data </a:t>
            </a:r>
            <a:r>
              <a:rPr lang="nl-NL" sz="1800" dirty="0" smtClean="0"/>
              <a:t>&amp; operations relevant </a:t>
            </a:r>
            <a:r>
              <a:rPr lang="nl-NL" sz="1800" dirty="0" err="1"/>
              <a:t>to</a:t>
            </a:r>
            <a:r>
              <a:rPr lang="nl-NL" sz="1800" dirty="0"/>
              <a:t> </a:t>
            </a:r>
            <a:r>
              <a:rPr lang="nl-NL" sz="1800" dirty="0" err="1"/>
              <a:t>their</a:t>
            </a:r>
            <a:r>
              <a:rPr lang="nl-NL" sz="1800" dirty="0"/>
              <a:t> </a:t>
            </a:r>
            <a:r>
              <a:rPr lang="nl-NL" sz="1800" dirty="0" err="1"/>
              <a:t>tasks</a:t>
            </a:r>
            <a:endParaRPr lang="nl-NL" sz="1800" dirty="0"/>
          </a:p>
          <a:p>
            <a:pPr lvl="1"/>
            <a:r>
              <a:rPr lang="en-US" sz="1800" dirty="0"/>
              <a:t>On a device and through a UX that fits their circumstances and </a:t>
            </a:r>
            <a:r>
              <a:rPr lang="en-US" sz="1800" dirty="0" smtClean="0"/>
              <a:t>needs</a:t>
            </a:r>
          </a:p>
          <a:p>
            <a:r>
              <a:rPr lang="en-US" sz="1800" dirty="0" smtClean="0"/>
              <a:t>Users should be able to focus on what is most important</a:t>
            </a:r>
          </a:p>
          <a:p>
            <a:pPr lvl="1"/>
            <a:r>
              <a:rPr lang="en-US" sz="1800" dirty="0" smtClean="0"/>
              <a:t>Smart systems interpret, predict, suggest, handle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99486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7336419" cy="504000"/>
          </a:xfrm>
        </p:spPr>
        <p:txBody>
          <a:bodyPr/>
          <a:lstStyle/>
          <a:p>
            <a:r>
              <a:rPr lang="en-US" sz="2800" dirty="0" smtClean="0"/>
              <a:t>Oracle’s Vision on Business Applications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25" t="17187" r="13114" b="15625"/>
          <a:stretch/>
        </p:blipFill>
        <p:spPr>
          <a:xfrm>
            <a:off x="960734" y="909763"/>
            <a:ext cx="6989465" cy="39416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146964" y="3456709"/>
            <a:ext cx="2597727" cy="9421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0140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Ever expanding SaaS portfolio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User Interface &amp; SaaS Enablement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669" y="966635"/>
            <a:ext cx="7178662" cy="3749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22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Smart, Multichannel </a:t>
            </a:r>
            <a:br>
              <a:rPr lang="en-US" sz="2800" dirty="0" smtClean="0"/>
            </a:br>
            <a:r>
              <a:rPr lang="en-US" sz="2800" dirty="0" smtClean="0"/>
              <a:t>Human-System Interfaces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" y="936000"/>
            <a:ext cx="4946072" cy="24808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776" y="3223848"/>
            <a:ext cx="3372068" cy="163615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745" y="1637721"/>
            <a:ext cx="3172255" cy="15861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098" y="1565721"/>
            <a:ext cx="916065" cy="61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39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422" y="963790"/>
            <a:ext cx="4557155" cy="3215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297" y="3387435"/>
            <a:ext cx="1730124" cy="14725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75709" y="4332556"/>
            <a:ext cx="314509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2000" b="1" dirty="0"/>
              <a:t>http://tinyurl.com/dayofux</a:t>
            </a:r>
            <a:endParaRPr lang="nl-NL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405566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85" y="825194"/>
            <a:ext cx="5611441" cy="2979029"/>
          </a:xfrm>
          <a:prstGeom prst="rect">
            <a:avLst/>
          </a:prstGeom>
        </p:spPr>
      </p:pic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Analytics for Everyone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 smtClean="0"/>
              <a:t>User Interface &amp; SaaS Enablement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055" y="3302146"/>
            <a:ext cx="3461601" cy="15234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AFEF9"/>
              </a:clrFrom>
              <a:clrTo>
                <a:srgbClr val="FAFE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8942" y="1566902"/>
            <a:ext cx="3413552" cy="161933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128356" y="2480260"/>
            <a:ext cx="2597727" cy="821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97128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>
            <a:endCxn id="9" idx="2"/>
          </p:cNvCxnSpPr>
          <p:nvPr/>
        </p:nvCxnSpPr>
        <p:spPr>
          <a:xfrm flipV="1">
            <a:off x="3164718" y="2728826"/>
            <a:ext cx="3393001" cy="422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dirty="0" smtClean="0"/>
              <a:t>Common User Interface </a:t>
            </a:r>
            <a:r>
              <a:rPr lang="nl-NL" sz="2400" dirty="0" err="1"/>
              <a:t>R</a:t>
            </a:r>
            <a:r>
              <a:rPr lang="nl-NL" sz="2400" dirty="0" err="1" smtClean="0"/>
              <a:t>equirements</a:t>
            </a:r>
            <a:endParaRPr lang="nl-NL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Cloud 4"/>
          <p:cNvSpPr/>
          <p:nvPr/>
        </p:nvSpPr>
        <p:spPr>
          <a:xfrm>
            <a:off x="2133319" y="1885910"/>
            <a:ext cx="1512318" cy="986295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SaaS X</a:t>
            </a:r>
            <a:endParaRPr lang="nl-NL" sz="11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Cloud 7"/>
          <p:cNvSpPr/>
          <p:nvPr/>
        </p:nvSpPr>
        <p:spPr>
          <a:xfrm>
            <a:off x="3903754" y="2813757"/>
            <a:ext cx="1512318" cy="986295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 dirty="0"/>
          </a:p>
          <a:p>
            <a:pPr algn="ctr"/>
            <a:endParaRPr lang="en-US" sz="712" dirty="0"/>
          </a:p>
          <a:p>
            <a:pPr algn="ctr"/>
            <a:endParaRPr lang="en-US" sz="712" dirty="0"/>
          </a:p>
          <a:p>
            <a:pPr algn="ctr"/>
            <a:r>
              <a:rPr lang="en-US" sz="712" dirty="0"/>
              <a:t>PaaS X</a:t>
            </a:r>
            <a:endParaRPr lang="nl-NL" sz="712" dirty="0"/>
          </a:p>
        </p:txBody>
      </p:sp>
      <p:sp>
        <p:nvSpPr>
          <p:cNvPr id="9" name="Cloud 8"/>
          <p:cNvSpPr/>
          <p:nvPr/>
        </p:nvSpPr>
        <p:spPr>
          <a:xfrm>
            <a:off x="6553028" y="2235679"/>
            <a:ext cx="1512318" cy="986295"/>
          </a:xfrm>
          <a:prstGeom prst="cloud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SaaS Y</a:t>
            </a:r>
            <a:endParaRPr lang="nl-NL" sz="1100" dirty="0"/>
          </a:p>
        </p:txBody>
      </p:sp>
      <p:sp>
        <p:nvSpPr>
          <p:cNvPr id="6" name="Rounded Rectangle 5"/>
          <p:cNvSpPr/>
          <p:nvPr/>
        </p:nvSpPr>
        <p:spPr>
          <a:xfrm>
            <a:off x="4188683" y="3017408"/>
            <a:ext cx="942460" cy="42374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Custom App B</a:t>
            </a:r>
            <a:endParaRPr lang="nl-NL" sz="11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84471" y="4032927"/>
            <a:ext cx="83798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011443" y="4032927"/>
            <a:ext cx="9236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On Premises</a:t>
            </a:r>
            <a:endParaRPr lang="nl-NL" sz="1000" dirty="0" err="1"/>
          </a:p>
        </p:txBody>
      </p:sp>
      <p:cxnSp>
        <p:nvCxnSpPr>
          <p:cNvPr id="14" name="Straight Connector 13"/>
          <p:cNvCxnSpPr/>
          <p:nvPr/>
        </p:nvCxnSpPr>
        <p:spPr>
          <a:xfrm>
            <a:off x="584471" y="1850293"/>
            <a:ext cx="83798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320549" y="1620544"/>
            <a:ext cx="16145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3</a:t>
            </a:r>
            <a:r>
              <a:rPr lang="en-US" sz="1000" baseline="30000" dirty="0"/>
              <a:t>rd</a:t>
            </a:r>
            <a:r>
              <a:rPr lang="en-US" sz="1000" dirty="0"/>
              <a:t> Parties/Public Internet</a:t>
            </a:r>
            <a:endParaRPr lang="nl-NL" sz="1000" dirty="0" err="1"/>
          </a:p>
        </p:txBody>
      </p:sp>
      <p:sp>
        <p:nvSpPr>
          <p:cNvPr id="13" name="Rectangle 12"/>
          <p:cNvSpPr/>
          <p:nvPr/>
        </p:nvSpPr>
        <p:spPr>
          <a:xfrm>
            <a:off x="3912396" y="4544339"/>
            <a:ext cx="1218746" cy="40913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Rounded Rectangle 15"/>
          <p:cNvSpPr/>
          <p:nvPr/>
        </p:nvSpPr>
        <p:spPr>
          <a:xfrm>
            <a:off x="3894146" y="1474403"/>
            <a:ext cx="1351588" cy="52458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B2B Partner Portal</a:t>
            </a:r>
            <a:endParaRPr lang="nl-NL" sz="1050" dirty="0"/>
          </a:p>
        </p:txBody>
      </p:sp>
      <p:sp>
        <p:nvSpPr>
          <p:cNvPr id="18" name="Rounded Rectangle 17"/>
          <p:cNvSpPr/>
          <p:nvPr/>
        </p:nvSpPr>
        <p:spPr>
          <a:xfrm>
            <a:off x="5542558" y="1474403"/>
            <a:ext cx="1351588" cy="52458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5" dirty="0" err="1"/>
              <a:t>WebShop</a:t>
            </a:r>
            <a:r>
              <a:rPr lang="en-US" sz="1055" dirty="0"/>
              <a:t> &amp; Customer Service Web &amp; </a:t>
            </a:r>
            <a:r>
              <a:rPr lang="en-US" sz="1055" dirty="0" err="1"/>
              <a:t>ChatBot</a:t>
            </a:r>
            <a:endParaRPr lang="nl-NL" sz="1055" dirty="0"/>
          </a:p>
        </p:txBody>
      </p:sp>
      <p:sp>
        <p:nvSpPr>
          <p:cNvPr id="19" name="Rounded Rectangle 18"/>
          <p:cNvSpPr/>
          <p:nvPr/>
        </p:nvSpPr>
        <p:spPr>
          <a:xfrm>
            <a:off x="5571908" y="4224322"/>
            <a:ext cx="1351588" cy="5245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ERP</a:t>
            </a:r>
            <a:endParaRPr lang="nl-NL" sz="1100" dirty="0"/>
          </a:p>
        </p:txBody>
      </p:sp>
      <p:sp>
        <p:nvSpPr>
          <p:cNvPr id="20" name="Rounded Rectangle 19"/>
          <p:cNvSpPr/>
          <p:nvPr/>
        </p:nvSpPr>
        <p:spPr>
          <a:xfrm>
            <a:off x="2632145" y="4224322"/>
            <a:ext cx="1351588" cy="52458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Custom App A</a:t>
            </a:r>
            <a:endParaRPr lang="nl-NL" sz="1100" dirty="0"/>
          </a:p>
        </p:txBody>
      </p:sp>
      <p:sp>
        <p:nvSpPr>
          <p:cNvPr id="3" name="Rounded Rectangle 2"/>
          <p:cNvSpPr/>
          <p:nvPr/>
        </p:nvSpPr>
        <p:spPr>
          <a:xfrm>
            <a:off x="1049479" y="1474403"/>
            <a:ext cx="1001046" cy="53572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5" dirty="0"/>
              <a:t>Mobile App for service engineers</a:t>
            </a:r>
            <a:endParaRPr lang="nl-NL" sz="1055" dirty="0"/>
          </a:p>
        </p:txBody>
      </p:sp>
      <p:sp>
        <p:nvSpPr>
          <p:cNvPr id="30" name="Rounded Rectangle 29"/>
          <p:cNvSpPr/>
          <p:nvPr/>
        </p:nvSpPr>
        <p:spPr>
          <a:xfrm>
            <a:off x="5742403" y="3229279"/>
            <a:ext cx="1151743" cy="52458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UI for Planning Staff</a:t>
            </a:r>
            <a:endParaRPr lang="nl-NL" sz="1100" dirty="0"/>
          </a:p>
        </p:txBody>
      </p:sp>
      <p:cxnSp>
        <p:nvCxnSpPr>
          <p:cNvPr id="7" name="Straight Arrow Connector 6"/>
          <p:cNvCxnSpPr>
            <a:stCxn id="30" idx="2"/>
          </p:cNvCxnSpPr>
          <p:nvPr/>
        </p:nvCxnSpPr>
        <p:spPr>
          <a:xfrm flipH="1">
            <a:off x="6218352" y="3753861"/>
            <a:ext cx="99923" cy="52251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2"/>
          </p:cNvCxnSpPr>
          <p:nvPr/>
        </p:nvCxnSpPr>
        <p:spPr>
          <a:xfrm>
            <a:off x="6218352" y="1998985"/>
            <a:ext cx="563395" cy="333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6" idx="0"/>
          </p:cNvCxnSpPr>
          <p:nvPr/>
        </p:nvCxnSpPr>
        <p:spPr>
          <a:xfrm flipH="1">
            <a:off x="4659913" y="1978003"/>
            <a:ext cx="1258562" cy="10394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16" idx="2"/>
            <a:endCxn id="5" idx="0"/>
          </p:cNvCxnSpPr>
          <p:nvPr/>
        </p:nvCxnSpPr>
        <p:spPr>
          <a:xfrm flipH="1">
            <a:off x="3644377" y="1998985"/>
            <a:ext cx="925563" cy="38007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900773" y="1998985"/>
            <a:ext cx="1648412" cy="6595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2022435" y="3105080"/>
            <a:ext cx="1151743" cy="52458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Workflow</a:t>
            </a:r>
            <a:endParaRPr lang="nl-NL" sz="1100" dirty="0"/>
          </a:p>
        </p:txBody>
      </p:sp>
      <p:cxnSp>
        <p:nvCxnSpPr>
          <p:cNvPr id="41" name="Straight Arrow Connector 40"/>
          <p:cNvCxnSpPr>
            <a:stCxn id="40" idx="0"/>
          </p:cNvCxnSpPr>
          <p:nvPr/>
        </p:nvCxnSpPr>
        <p:spPr>
          <a:xfrm flipH="1" flipV="1">
            <a:off x="2598306" y="2741248"/>
            <a:ext cx="1" cy="3638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3"/>
            <a:endCxn id="6" idx="1"/>
          </p:cNvCxnSpPr>
          <p:nvPr/>
        </p:nvCxnSpPr>
        <p:spPr>
          <a:xfrm flipV="1">
            <a:off x="3174178" y="3229279"/>
            <a:ext cx="1014505" cy="138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40" idx="2"/>
          </p:cNvCxnSpPr>
          <p:nvPr/>
        </p:nvCxnSpPr>
        <p:spPr>
          <a:xfrm>
            <a:off x="2598307" y="3629662"/>
            <a:ext cx="214459" cy="6005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782636" y="1998985"/>
            <a:ext cx="350683" cy="3336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reeform 53"/>
          <p:cNvSpPr/>
          <p:nvPr/>
        </p:nvSpPr>
        <p:spPr>
          <a:xfrm>
            <a:off x="6787168" y="3747998"/>
            <a:ext cx="110528" cy="482188"/>
          </a:xfrm>
          <a:custGeom>
            <a:avLst/>
            <a:gdLst>
              <a:gd name="connsiteX0" fmla="*/ 0 w 209601"/>
              <a:gd name="connsiteY0" fmla="*/ 0 h 914400"/>
              <a:gd name="connsiteX1" fmla="*/ 207818 w 209601"/>
              <a:gd name="connsiteY1" fmla="*/ 277091 h 914400"/>
              <a:gd name="connsiteX2" fmla="*/ 83127 w 209601"/>
              <a:gd name="connsiteY2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9601" h="914400">
                <a:moveTo>
                  <a:pt x="0" y="0"/>
                </a:moveTo>
                <a:cubicBezTo>
                  <a:pt x="96981" y="62345"/>
                  <a:pt x="193963" y="124691"/>
                  <a:pt x="207818" y="277091"/>
                </a:cubicBezTo>
                <a:cubicBezTo>
                  <a:pt x="221673" y="429491"/>
                  <a:pt x="152400" y="671945"/>
                  <a:pt x="83127" y="914400"/>
                </a:cubicBezTo>
              </a:path>
            </a:pathLst>
          </a:custGeom>
          <a:noFill/>
          <a:ln w="28575">
            <a:prstDash val="dash"/>
            <a:headEnd type="arrow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32" name="Rounded Rectangle 31"/>
          <p:cNvSpPr/>
          <p:nvPr/>
        </p:nvSpPr>
        <p:spPr>
          <a:xfrm>
            <a:off x="4080198" y="2231073"/>
            <a:ext cx="1151743" cy="52458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/>
              <a:t>Dashboard / Analytical Explorations </a:t>
            </a:r>
            <a:endParaRPr lang="nl-NL" sz="1100" dirty="0"/>
          </a:p>
        </p:txBody>
      </p:sp>
      <p:cxnSp>
        <p:nvCxnSpPr>
          <p:cNvPr id="34" name="Straight Arrow Connector 33"/>
          <p:cNvCxnSpPr>
            <a:stCxn id="32" idx="1"/>
          </p:cNvCxnSpPr>
          <p:nvPr/>
        </p:nvCxnSpPr>
        <p:spPr>
          <a:xfrm flipH="1">
            <a:off x="3450708" y="2493364"/>
            <a:ext cx="629490" cy="7898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20" idx="0"/>
          </p:cNvCxnSpPr>
          <p:nvPr/>
        </p:nvCxnSpPr>
        <p:spPr>
          <a:xfrm flipH="1">
            <a:off x="3307939" y="2693210"/>
            <a:ext cx="799220" cy="15311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stCxn id="32" idx="2"/>
          </p:cNvCxnSpPr>
          <p:nvPr/>
        </p:nvCxnSpPr>
        <p:spPr>
          <a:xfrm flipH="1">
            <a:off x="4543253" y="2755655"/>
            <a:ext cx="112817" cy="2973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2" idx="3"/>
          </p:cNvCxnSpPr>
          <p:nvPr/>
        </p:nvCxnSpPr>
        <p:spPr>
          <a:xfrm>
            <a:off x="5231941" y="2493364"/>
            <a:ext cx="1468999" cy="2245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164380" y="2701505"/>
            <a:ext cx="560599" cy="15583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488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 smtClean="0"/>
              <a:t>Approach </a:t>
            </a:r>
            <a:r>
              <a:rPr lang="nl-NL" sz="2800" dirty="0" err="1" smtClean="0"/>
              <a:t>with</a:t>
            </a:r>
            <a:r>
              <a:rPr lang="nl-NL" sz="2800" dirty="0" smtClean="0"/>
              <a:t> User Interface</a:t>
            </a:r>
            <a:endParaRPr lang="nl-NL" sz="2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170161" cy="3780000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Unlock</a:t>
            </a:r>
            <a:r>
              <a:rPr lang="nl-NL" dirty="0" smtClean="0"/>
              <a:t> data </a:t>
            </a:r>
            <a:r>
              <a:rPr lang="nl-NL" dirty="0" err="1" smtClean="0"/>
              <a:t>from</a:t>
            </a:r>
            <a:r>
              <a:rPr lang="nl-NL" dirty="0" smtClean="0"/>
              <a:t> SaaS &amp; </a:t>
            </a:r>
            <a:r>
              <a:rPr lang="nl-NL" dirty="0" err="1" smtClean="0"/>
              <a:t>Custom</a:t>
            </a:r>
            <a:r>
              <a:rPr lang="nl-NL" dirty="0" smtClean="0"/>
              <a:t>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pPr lvl="1"/>
            <a:r>
              <a:rPr lang="nl-NL" dirty="0" smtClean="0"/>
              <a:t>Using out of </a:t>
            </a:r>
            <a:r>
              <a:rPr lang="nl-NL" dirty="0" err="1" smtClean="0"/>
              <a:t>the</a:t>
            </a:r>
            <a:r>
              <a:rPr lang="nl-NL" dirty="0" smtClean="0"/>
              <a:t> box </a:t>
            </a:r>
            <a:r>
              <a:rPr lang="nl-NL" dirty="0" err="1" smtClean="0"/>
              <a:t>APIs</a:t>
            </a:r>
            <a:endParaRPr lang="nl-NL" dirty="0" smtClean="0"/>
          </a:p>
          <a:p>
            <a:pPr lvl="1"/>
            <a:r>
              <a:rPr lang="nl-NL" dirty="0" smtClean="0"/>
              <a:t>Using ICS (or SOA CS) </a:t>
            </a:r>
            <a:r>
              <a:rPr lang="nl-NL" dirty="0" err="1" smtClean="0"/>
              <a:t>with</a:t>
            </a:r>
            <a:r>
              <a:rPr lang="nl-NL" dirty="0" smtClean="0"/>
              <a:t> Cloud Adapters </a:t>
            </a:r>
            <a:r>
              <a:rPr lang="nl-NL" dirty="0" err="1" smtClean="0"/>
              <a:t>for</a:t>
            </a:r>
            <a:r>
              <a:rPr lang="nl-NL" dirty="0" smtClean="0"/>
              <a:t> SaaS</a:t>
            </a:r>
          </a:p>
          <a:p>
            <a:pPr lvl="1"/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creating</a:t>
            </a:r>
            <a:r>
              <a:rPr lang="nl-NL" dirty="0" smtClean="0"/>
              <a:t> direct </a:t>
            </a:r>
            <a:r>
              <a:rPr lang="nl-NL" dirty="0" err="1" smtClean="0"/>
              <a:t>custom</a:t>
            </a:r>
            <a:r>
              <a:rPr lang="nl-NL" dirty="0" smtClean="0"/>
              <a:t> access </a:t>
            </a:r>
            <a:r>
              <a:rPr lang="nl-NL" dirty="0" err="1" smtClean="0"/>
              <a:t>paths</a:t>
            </a:r>
            <a:r>
              <a:rPr lang="nl-NL" dirty="0" smtClean="0"/>
              <a:t> (</a:t>
            </a:r>
            <a:r>
              <a:rPr lang="nl-NL" dirty="0" err="1" smtClean="0"/>
              <a:t>usually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supported</a:t>
            </a:r>
            <a:r>
              <a:rPr lang="nl-NL" dirty="0" smtClean="0"/>
              <a:t>)</a:t>
            </a:r>
          </a:p>
          <a:p>
            <a:r>
              <a:rPr lang="nl-NL" dirty="0" smtClean="0"/>
              <a:t>Design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UI </a:t>
            </a:r>
            <a:r>
              <a:rPr lang="nl-NL" dirty="0" err="1" smtClean="0"/>
              <a:t>developers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against</a:t>
            </a:r>
            <a:endParaRPr lang="nl-NL" dirty="0" smtClean="0"/>
          </a:p>
          <a:p>
            <a:pPr lvl="1"/>
            <a:r>
              <a:rPr lang="nl-NL" dirty="0" smtClean="0"/>
              <a:t>Or </a:t>
            </a:r>
            <a:r>
              <a:rPr lang="nl-NL" dirty="0" err="1" smtClean="0"/>
              <a:t>agree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already</a:t>
            </a:r>
            <a:r>
              <a:rPr lang="nl-NL" dirty="0" smtClean="0"/>
              <a:t> </a:t>
            </a:r>
            <a:r>
              <a:rPr lang="nl-NL" dirty="0" err="1" smtClean="0"/>
              <a:t>designed</a:t>
            </a:r>
            <a:endParaRPr lang="nl-NL" dirty="0" smtClean="0"/>
          </a:p>
          <a:p>
            <a:r>
              <a:rPr lang="nl-NL" dirty="0" err="1" smtClean="0"/>
              <a:t>Implement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endParaRPr lang="nl-NL" dirty="0" smtClean="0"/>
          </a:p>
          <a:p>
            <a:pPr lvl="1"/>
            <a:r>
              <a:rPr lang="nl-NL" dirty="0" smtClean="0"/>
              <a:t>MCS, API CS, Node on ACCS/OCCS, “Oracle </a:t>
            </a:r>
            <a:r>
              <a:rPr lang="nl-NL" dirty="0" err="1" smtClean="0"/>
              <a:t>Functions</a:t>
            </a:r>
            <a:r>
              <a:rPr lang="nl-NL" dirty="0" smtClean="0"/>
              <a:t>”, SOA CS</a:t>
            </a:r>
          </a:p>
          <a:p>
            <a:r>
              <a:rPr lang="nl-NL" dirty="0" err="1" smtClean="0"/>
              <a:t>Implement</a:t>
            </a:r>
            <a:r>
              <a:rPr lang="nl-NL" dirty="0" smtClean="0"/>
              <a:t> UI</a:t>
            </a:r>
          </a:p>
          <a:p>
            <a:pPr lvl="1"/>
            <a:r>
              <a:rPr lang="nl-NL" dirty="0" smtClean="0"/>
              <a:t>Oracle JET on ACCS or on mobile device, MAX, Visual Builder CS, Data </a:t>
            </a:r>
            <a:r>
              <a:rPr lang="nl-NL" dirty="0" err="1" smtClean="0"/>
              <a:t>Visualization</a:t>
            </a:r>
            <a:r>
              <a:rPr lang="nl-NL" dirty="0" smtClean="0"/>
              <a:t> Cloud, Analytics, ADF on JCS, Intelligent Bots in Mobile Cloud, APEX on </a:t>
            </a:r>
            <a:r>
              <a:rPr lang="nl-NL" dirty="0" err="1" smtClean="0"/>
              <a:t>DBaaS</a:t>
            </a:r>
            <a:endParaRPr lang="nl-NL" dirty="0" smtClean="0"/>
          </a:p>
          <a:p>
            <a:r>
              <a:rPr lang="nl-NL" dirty="0" smtClean="0"/>
              <a:t>(</a:t>
            </a:r>
            <a:r>
              <a:rPr lang="nl-NL" dirty="0" err="1" smtClean="0"/>
              <a:t>optionally</a:t>
            </a:r>
            <a:r>
              <a:rPr lang="nl-NL" dirty="0" smtClean="0"/>
              <a:t>) </a:t>
            </a:r>
            <a:r>
              <a:rPr lang="nl-NL" dirty="0" err="1" smtClean="0"/>
              <a:t>Embed</a:t>
            </a:r>
            <a:r>
              <a:rPr lang="nl-NL" dirty="0" smtClean="0"/>
              <a:t> </a:t>
            </a:r>
            <a:r>
              <a:rPr lang="nl-NL" dirty="0" err="1" smtClean="0"/>
              <a:t>custom</a:t>
            </a:r>
            <a:r>
              <a:rPr lang="nl-NL" dirty="0" smtClean="0"/>
              <a:t> UI in </a:t>
            </a:r>
            <a:r>
              <a:rPr lang="nl-NL" dirty="0" err="1" smtClean="0"/>
              <a:t>one</a:t>
            </a:r>
            <a:r>
              <a:rPr lang="nl-NL" dirty="0" smtClean="0"/>
              <a:t> or more SaaS </a:t>
            </a:r>
            <a:r>
              <a:rPr lang="nl-NL" dirty="0" err="1" smtClean="0"/>
              <a:t>applications</a:t>
            </a:r>
            <a:r>
              <a:rPr lang="nl-NL" dirty="0" smtClean="0"/>
              <a:t> or in </a:t>
            </a:r>
            <a:r>
              <a:rPr lang="nl-NL" dirty="0" err="1" smtClean="0"/>
              <a:t>existing</a:t>
            </a:r>
            <a:r>
              <a:rPr lang="nl-NL" dirty="0" smtClean="0"/>
              <a:t> Enterprise Portal or </a:t>
            </a:r>
            <a:r>
              <a:rPr lang="nl-NL" dirty="0" err="1" smtClean="0"/>
              <a:t>external</a:t>
            </a:r>
            <a:r>
              <a:rPr lang="nl-NL" dirty="0" smtClean="0"/>
              <a:t> web site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248535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2557</TotalTime>
  <Words>642</Words>
  <Application>Microsoft Office PowerPoint</Application>
  <PresentationFormat>On-screen Show (16:9)</PresentationFormat>
  <Paragraphs>124</Paragraphs>
  <Slides>12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Office-thema</vt:lpstr>
      <vt:lpstr>User Experience &amp;  UI development &amp;  SaaS Enablement</vt:lpstr>
      <vt:lpstr>Enterprise User Experience</vt:lpstr>
      <vt:lpstr>Oracle’s Vision on Business Applications</vt:lpstr>
      <vt:lpstr>Ever expanding SaaS portfolio</vt:lpstr>
      <vt:lpstr>Smart, Multichannel  Human-System Interfaces</vt:lpstr>
      <vt:lpstr>PowerPoint Presentation</vt:lpstr>
      <vt:lpstr>Analytics for Everyone</vt:lpstr>
      <vt:lpstr>Common User Interface Requirements</vt:lpstr>
      <vt:lpstr>Approach with User Interface</vt:lpstr>
      <vt:lpstr>UI Implementation with Oracle PaaS</vt:lpstr>
      <vt:lpstr>Most striking</vt:lpstr>
      <vt:lpstr>News for Database Developers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127</cp:revision>
  <dcterms:created xsi:type="dcterms:W3CDTF">2017-09-25T11:59:01Z</dcterms:created>
  <dcterms:modified xsi:type="dcterms:W3CDTF">2017-10-27T10:56:35Z</dcterms:modified>
</cp:coreProperties>
</file>